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82" r:id="rId3"/>
    <p:sldId id="280" r:id="rId4"/>
    <p:sldId id="283" r:id="rId5"/>
    <p:sldId id="281" r:id="rId6"/>
    <p:sldId id="259" r:id="rId7"/>
    <p:sldId id="266" r:id="rId8"/>
    <p:sldId id="285" r:id="rId9"/>
    <p:sldId id="275" r:id="rId10"/>
    <p:sldId id="269" r:id="rId11"/>
    <p:sldId id="286" r:id="rId12"/>
    <p:sldId id="284" r:id="rId13"/>
    <p:sldId id="273" r:id="rId14"/>
    <p:sldId id="270" r:id="rId15"/>
    <p:sldId id="271" r:id="rId16"/>
    <p:sldId id="272" r:id="rId17"/>
    <p:sldId id="274" r:id="rId18"/>
    <p:sldId id="277" r:id="rId19"/>
    <p:sldId id="278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2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8256D3-5030-44DC-B382-29124F87DD4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23234-2502-483F-B92F-2CF699F7BD13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b="1" dirty="0" smtClean="0"/>
            <a:t>Непрерывный профессиональный рост </a:t>
          </a:r>
        </a:p>
        <a:p>
          <a:pPr rtl="0"/>
          <a:r>
            <a:rPr lang="ru-RU" dirty="0" smtClean="0"/>
            <a:t>(образование через всю жизнь)</a:t>
          </a:r>
          <a:endParaRPr lang="ru-RU" dirty="0"/>
        </a:p>
      </dgm:t>
    </dgm:pt>
    <dgm:pt modelId="{8804CF04-880C-4B1B-8499-9E75D17D857B}" type="parTrans" cxnId="{A9C48464-E385-4212-8D79-E621D6177822}">
      <dgm:prSet/>
      <dgm:spPr/>
      <dgm:t>
        <a:bodyPr/>
        <a:lstStyle/>
        <a:p>
          <a:endParaRPr lang="ru-RU"/>
        </a:p>
      </dgm:t>
    </dgm:pt>
    <dgm:pt modelId="{6340F22C-A909-4E80-84C2-9B2EDFA4C4D4}" type="sibTrans" cxnId="{A9C48464-E385-4212-8D79-E621D6177822}">
      <dgm:prSet/>
      <dgm:spPr/>
      <dgm:t>
        <a:bodyPr/>
        <a:lstStyle/>
        <a:p>
          <a:endParaRPr lang="ru-RU"/>
        </a:p>
      </dgm:t>
    </dgm:pt>
    <dgm:pt modelId="{C5B13873-747D-4F9B-A50F-35178896BDA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/>
            <a:t>Траектории профессионального развития</a:t>
          </a:r>
          <a:endParaRPr lang="ru-RU" b="1" dirty="0"/>
        </a:p>
      </dgm:t>
    </dgm:pt>
    <dgm:pt modelId="{139E1869-C887-4C36-8869-DEDDF53C7979}" type="parTrans" cxnId="{26E0BFA9-564C-4B3A-AFCD-39C1C7BFB920}">
      <dgm:prSet/>
      <dgm:spPr/>
      <dgm:t>
        <a:bodyPr/>
        <a:lstStyle/>
        <a:p>
          <a:endParaRPr lang="ru-RU"/>
        </a:p>
      </dgm:t>
    </dgm:pt>
    <dgm:pt modelId="{AD67BDE5-CB79-4E8A-8288-CFAB8E34F55A}" type="sibTrans" cxnId="{26E0BFA9-564C-4B3A-AFCD-39C1C7BFB920}">
      <dgm:prSet/>
      <dgm:spPr/>
      <dgm:t>
        <a:bodyPr/>
        <a:lstStyle/>
        <a:p>
          <a:endParaRPr lang="ru-RU"/>
        </a:p>
      </dgm:t>
    </dgm:pt>
    <dgm:pt modelId="{25C32E34-5BDA-4125-AAE7-A6491BF83BFC}">
      <dgm:prSet/>
      <dgm:spPr>
        <a:solidFill>
          <a:srgbClr val="92D050"/>
        </a:solidFill>
      </dgm:spPr>
      <dgm:t>
        <a:bodyPr/>
        <a:lstStyle/>
        <a:p>
          <a:r>
            <a:rPr lang="ru-RU" b="1" dirty="0" smtClean="0"/>
            <a:t>Индивидуальный профессиональный маршрут </a:t>
          </a:r>
          <a:endParaRPr lang="ru-RU" b="1" dirty="0"/>
        </a:p>
      </dgm:t>
    </dgm:pt>
    <dgm:pt modelId="{23F64630-7A55-4B17-B066-14966B2EE4AF}" type="parTrans" cxnId="{B1DAF41D-1D29-4F40-85B1-57D4D44FE032}">
      <dgm:prSet/>
      <dgm:spPr/>
      <dgm:t>
        <a:bodyPr/>
        <a:lstStyle/>
        <a:p>
          <a:endParaRPr lang="ru-RU"/>
        </a:p>
      </dgm:t>
    </dgm:pt>
    <dgm:pt modelId="{4FB26117-BB25-4036-90E4-ED79463CFE8B}" type="sibTrans" cxnId="{B1DAF41D-1D29-4F40-85B1-57D4D44FE032}">
      <dgm:prSet/>
      <dgm:spPr/>
      <dgm:t>
        <a:bodyPr/>
        <a:lstStyle/>
        <a:p>
          <a:endParaRPr lang="ru-RU"/>
        </a:p>
      </dgm:t>
    </dgm:pt>
    <dgm:pt modelId="{D25C70D6-A1DE-490A-A6AC-8B38FEC9F5FB}" type="pres">
      <dgm:prSet presAssocID="{F38256D3-5030-44DC-B382-29124F87DD4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AE8B6-89E5-40C0-A306-0A86B1C08D5B}" type="pres">
      <dgm:prSet presAssocID="{3E623234-2502-483F-B92F-2CF699F7BD13}" presName="circle1" presStyleLbl="node1" presStyleIdx="0" presStyleCnt="3"/>
      <dgm:spPr/>
    </dgm:pt>
    <dgm:pt modelId="{A810CF3A-AD88-4317-A39F-E22A5B716B31}" type="pres">
      <dgm:prSet presAssocID="{3E623234-2502-483F-B92F-2CF699F7BD13}" presName="space" presStyleCnt="0"/>
      <dgm:spPr/>
    </dgm:pt>
    <dgm:pt modelId="{E708C60A-A671-4297-A8ED-42AFEBC63186}" type="pres">
      <dgm:prSet presAssocID="{3E623234-2502-483F-B92F-2CF699F7BD13}" presName="rect1" presStyleLbl="alignAcc1" presStyleIdx="0" presStyleCnt="3"/>
      <dgm:spPr/>
      <dgm:t>
        <a:bodyPr/>
        <a:lstStyle/>
        <a:p>
          <a:endParaRPr lang="ru-RU"/>
        </a:p>
      </dgm:t>
    </dgm:pt>
    <dgm:pt modelId="{3EE898E8-270E-4A2D-A79A-A6F816BC52B7}" type="pres">
      <dgm:prSet presAssocID="{C5B13873-747D-4F9B-A50F-35178896BDA8}" presName="vertSpace2" presStyleLbl="node1" presStyleIdx="0" presStyleCnt="3"/>
      <dgm:spPr/>
    </dgm:pt>
    <dgm:pt modelId="{C97199EC-A22D-4A28-B8D2-AD249815E42A}" type="pres">
      <dgm:prSet presAssocID="{C5B13873-747D-4F9B-A50F-35178896BDA8}" presName="circle2" presStyleLbl="node1" presStyleIdx="1" presStyleCnt="3"/>
      <dgm:spPr/>
    </dgm:pt>
    <dgm:pt modelId="{F8D549DE-2517-4390-B37D-5C0E7AAE0D9F}" type="pres">
      <dgm:prSet presAssocID="{C5B13873-747D-4F9B-A50F-35178896BDA8}" presName="rect2" presStyleLbl="alignAcc1" presStyleIdx="1" presStyleCnt="3"/>
      <dgm:spPr/>
      <dgm:t>
        <a:bodyPr/>
        <a:lstStyle/>
        <a:p>
          <a:endParaRPr lang="ru-RU"/>
        </a:p>
      </dgm:t>
    </dgm:pt>
    <dgm:pt modelId="{D2E72B74-17E6-42BB-B0C4-F3C2B50FE25C}" type="pres">
      <dgm:prSet presAssocID="{25C32E34-5BDA-4125-AAE7-A6491BF83BFC}" presName="vertSpace3" presStyleLbl="node1" presStyleIdx="1" presStyleCnt="3"/>
      <dgm:spPr/>
    </dgm:pt>
    <dgm:pt modelId="{2232BFB4-650D-4E28-82DD-AAF0026749EE}" type="pres">
      <dgm:prSet presAssocID="{25C32E34-5BDA-4125-AAE7-A6491BF83BFC}" presName="circle3" presStyleLbl="node1" presStyleIdx="2" presStyleCnt="3"/>
      <dgm:spPr/>
    </dgm:pt>
    <dgm:pt modelId="{1F71373E-2705-45C7-9E85-CC81DC8DC1FA}" type="pres">
      <dgm:prSet presAssocID="{25C32E34-5BDA-4125-AAE7-A6491BF83BFC}" presName="rect3" presStyleLbl="alignAcc1" presStyleIdx="2" presStyleCnt="3"/>
      <dgm:spPr/>
      <dgm:t>
        <a:bodyPr/>
        <a:lstStyle/>
        <a:p>
          <a:endParaRPr lang="ru-RU"/>
        </a:p>
      </dgm:t>
    </dgm:pt>
    <dgm:pt modelId="{438BFE21-E5A2-4BC7-9F11-FED3B628DDD7}" type="pres">
      <dgm:prSet presAssocID="{3E623234-2502-483F-B92F-2CF699F7BD1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45EAAF-1275-4CA0-8183-0E42B39D1F35}" type="pres">
      <dgm:prSet presAssocID="{C5B13873-747D-4F9B-A50F-35178896BDA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72FCB-B70E-4B90-B327-341E71BD9B3F}" type="pres">
      <dgm:prSet presAssocID="{25C32E34-5BDA-4125-AAE7-A6491BF83BFC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2D3E3B-42F1-488A-B058-42EDDB69AC60}" type="presOf" srcId="{25C32E34-5BDA-4125-AAE7-A6491BF83BFC}" destId="{1F71373E-2705-45C7-9E85-CC81DC8DC1FA}" srcOrd="0" destOrd="0" presId="urn:microsoft.com/office/officeart/2005/8/layout/target3"/>
    <dgm:cxn modelId="{24D2A226-7694-478A-A80B-CBDE081581C1}" type="presOf" srcId="{3E623234-2502-483F-B92F-2CF699F7BD13}" destId="{E708C60A-A671-4297-A8ED-42AFEBC63186}" srcOrd="0" destOrd="0" presId="urn:microsoft.com/office/officeart/2005/8/layout/target3"/>
    <dgm:cxn modelId="{43137924-9B63-4E6E-91F1-611081EBC7D0}" type="presOf" srcId="{C5B13873-747D-4F9B-A50F-35178896BDA8}" destId="{B145EAAF-1275-4CA0-8183-0E42B39D1F35}" srcOrd="1" destOrd="0" presId="urn:microsoft.com/office/officeart/2005/8/layout/target3"/>
    <dgm:cxn modelId="{8ABDDD28-1D8D-46EC-9A7D-B0A082B0E1F1}" type="presOf" srcId="{F38256D3-5030-44DC-B382-29124F87DD48}" destId="{D25C70D6-A1DE-490A-A6AC-8B38FEC9F5FB}" srcOrd="0" destOrd="0" presId="urn:microsoft.com/office/officeart/2005/8/layout/target3"/>
    <dgm:cxn modelId="{B1DAF41D-1D29-4F40-85B1-57D4D44FE032}" srcId="{F38256D3-5030-44DC-B382-29124F87DD48}" destId="{25C32E34-5BDA-4125-AAE7-A6491BF83BFC}" srcOrd="2" destOrd="0" parTransId="{23F64630-7A55-4B17-B066-14966B2EE4AF}" sibTransId="{4FB26117-BB25-4036-90E4-ED79463CFE8B}"/>
    <dgm:cxn modelId="{215A8926-DFD3-444F-B22D-CB687EAF911F}" type="presOf" srcId="{3E623234-2502-483F-B92F-2CF699F7BD13}" destId="{438BFE21-E5A2-4BC7-9F11-FED3B628DDD7}" srcOrd="1" destOrd="0" presId="urn:microsoft.com/office/officeart/2005/8/layout/target3"/>
    <dgm:cxn modelId="{EDD20848-61C6-4FA2-BFF3-326072E44EB9}" type="presOf" srcId="{25C32E34-5BDA-4125-AAE7-A6491BF83BFC}" destId="{04672FCB-B70E-4B90-B327-341E71BD9B3F}" srcOrd="1" destOrd="0" presId="urn:microsoft.com/office/officeart/2005/8/layout/target3"/>
    <dgm:cxn modelId="{26E0BFA9-564C-4B3A-AFCD-39C1C7BFB920}" srcId="{F38256D3-5030-44DC-B382-29124F87DD48}" destId="{C5B13873-747D-4F9B-A50F-35178896BDA8}" srcOrd="1" destOrd="0" parTransId="{139E1869-C887-4C36-8869-DEDDF53C7979}" sibTransId="{AD67BDE5-CB79-4E8A-8288-CFAB8E34F55A}"/>
    <dgm:cxn modelId="{A9C48464-E385-4212-8D79-E621D6177822}" srcId="{F38256D3-5030-44DC-B382-29124F87DD48}" destId="{3E623234-2502-483F-B92F-2CF699F7BD13}" srcOrd="0" destOrd="0" parTransId="{8804CF04-880C-4B1B-8499-9E75D17D857B}" sibTransId="{6340F22C-A909-4E80-84C2-9B2EDFA4C4D4}"/>
    <dgm:cxn modelId="{630612C9-E4CF-44A4-97E8-104D524211D8}" type="presOf" srcId="{C5B13873-747D-4F9B-A50F-35178896BDA8}" destId="{F8D549DE-2517-4390-B37D-5C0E7AAE0D9F}" srcOrd="0" destOrd="0" presId="urn:microsoft.com/office/officeart/2005/8/layout/target3"/>
    <dgm:cxn modelId="{1DD4D19F-3857-4DFD-BCAA-798F1122665C}" type="presParOf" srcId="{D25C70D6-A1DE-490A-A6AC-8B38FEC9F5FB}" destId="{C0FAE8B6-89E5-40C0-A306-0A86B1C08D5B}" srcOrd="0" destOrd="0" presId="urn:microsoft.com/office/officeart/2005/8/layout/target3"/>
    <dgm:cxn modelId="{977EA25F-F9E2-4154-9D25-83753A93ABC7}" type="presParOf" srcId="{D25C70D6-A1DE-490A-A6AC-8B38FEC9F5FB}" destId="{A810CF3A-AD88-4317-A39F-E22A5B716B31}" srcOrd="1" destOrd="0" presId="urn:microsoft.com/office/officeart/2005/8/layout/target3"/>
    <dgm:cxn modelId="{994AB5E3-8AEB-41EB-8AF7-732DD51C92F0}" type="presParOf" srcId="{D25C70D6-A1DE-490A-A6AC-8B38FEC9F5FB}" destId="{E708C60A-A671-4297-A8ED-42AFEBC63186}" srcOrd="2" destOrd="0" presId="urn:microsoft.com/office/officeart/2005/8/layout/target3"/>
    <dgm:cxn modelId="{1EFC443A-E92C-4EA2-9FCF-9C8B4DC2DAED}" type="presParOf" srcId="{D25C70D6-A1DE-490A-A6AC-8B38FEC9F5FB}" destId="{3EE898E8-270E-4A2D-A79A-A6F816BC52B7}" srcOrd="3" destOrd="0" presId="urn:microsoft.com/office/officeart/2005/8/layout/target3"/>
    <dgm:cxn modelId="{43DC423B-CA42-4F5F-9937-AFD8A4000513}" type="presParOf" srcId="{D25C70D6-A1DE-490A-A6AC-8B38FEC9F5FB}" destId="{C97199EC-A22D-4A28-B8D2-AD249815E42A}" srcOrd="4" destOrd="0" presId="urn:microsoft.com/office/officeart/2005/8/layout/target3"/>
    <dgm:cxn modelId="{ADCCCDB5-E791-4C0D-B318-93F0D4900FD3}" type="presParOf" srcId="{D25C70D6-A1DE-490A-A6AC-8B38FEC9F5FB}" destId="{F8D549DE-2517-4390-B37D-5C0E7AAE0D9F}" srcOrd="5" destOrd="0" presId="urn:microsoft.com/office/officeart/2005/8/layout/target3"/>
    <dgm:cxn modelId="{BD10CEF3-D99C-457C-953A-D5C7EDA7DA3F}" type="presParOf" srcId="{D25C70D6-A1DE-490A-A6AC-8B38FEC9F5FB}" destId="{D2E72B74-17E6-42BB-B0C4-F3C2B50FE25C}" srcOrd="6" destOrd="0" presId="urn:microsoft.com/office/officeart/2005/8/layout/target3"/>
    <dgm:cxn modelId="{8EBCE880-0173-473C-BE9B-0C8015FFCB88}" type="presParOf" srcId="{D25C70D6-A1DE-490A-A6AC-8B38FEC9F5FB}" destId="{2232BFB4-650D-4E28-82DD-AAF0026749EE}" srcOrd="7" destOrd="0" presId="urn:microsoft.com/office/officeart/2005/8/layout/target3"/>
    <dgm:cxn modelId="{4AA3BBCC-B1F9-43BB-A38D-3F5DC074D375}" type="presParOf" srcId="{D25C70D6-A1DE-490A-A6AC-8B38FEC9F5FB}" destId="{1F71373E-2705-45C7-9E85-CC81DC8DC1FA}" srcOrd="8" destOrd="0" presId="urn:microsoft.com/office/officeart/2005/8/layout/target3"/>
    <dgm:cxn modelId="{7AAAAEC5-B413-45A4-A955-8BD97A8905AF}" type="presParOf" srcId="{D25C70D6-A1DE-490A-A6AC-8B38FEC9F5FB}" destId="{438BFE21-E5A2-4BC7-9F11-FED3B628DDD7}" srcOrd="9" destOrd="0" presId="urn:microsoft.com/office/officeart/2005/8/layout/target3"/>
    <dgm:cxn modelId="{E41870D3-9C9D-44B5-B9C1-7B55AC78B67C}" type="presParOf" srcId="{D25C70D6-A1DE-490A-A6AC-8B38FEC9F5FB}" destId="{B145EAAF-1275-4CA0-8183-0E42B39D1F35}" srcOrd="10" destOrd="0" presId="urn:microsoft.com/office/officeart/2005/8/layout/target3"/>
    <dgm:cxn modelId="{5403F265-514E-41BA-8EAA-818F579693CB}" type="presParOf" srcId="{D25C70D6-A1DE-490A-A6AC-8B38FEC9F5FB}" destId="{04672FCB-B70E-4B90-B327-341E71BD9B3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AE8B6-89E5-40C0-A306-0A86B1C08D5B}">
      <dsp:nvSpPr>
        <dsp:cNvPr id="0" name=""/>
        <dsp:cNvSpPr/>
      </dsp:nvSpPr>
      <dsp:spPr>
        <a:xfrm>
          <a:off x="0" y="0"/>
          <a:ext cx="4947139" cy="49471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8C60A-A671-4297-A8ED-42AFEBC63186}">
      <dsp:nvSpPr>
        <dsp:cNvPr id="0" name=""/>
        <dsp:cNvSpPr/>
      </dsp:nvSpPr>
      <dsp:spPr>
        <a:xfrm>
          <a:off x="2473569" y="0"/>
          <a:ext cx="6809024" cy="494713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Непрерывный профессиональный рост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(образование через всю жизнь)</a:t>
          </a:r>
          <a:endParaRPr lang="ru-RU" sz="2800" kern="1200" dirty="0"/>
        </a:p>
      </dsp:txBody>
      <dsp:txXfrm>
        <a:off x="2473569" y="0"/>
        <a:ext cx="6809024" cy="1484144"/>
      </dsp:txXfrm>
    </dsp:sp>
    <dsp:sp modelId="{C97199EC-A22D-4A28-B8D2-AD249815E42A}">
      <dsp:nvSpPr>
        <dsp:cNvPr id="0" name=""/>
        <dsp:cNvSpPr/>
      </dsp:nvSpPr>
      <dsp:spPr>
        <a:xfrm>
          <a:off x="865750" y="1484144"/>
          <a:ext cx="3215637" cy="32156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49DE-2517-4390-B37D-5C0E7AAE0D9F}">
      <dsp:nvSpPr>
        <dsp:cNvPr id="0" name=""/>
        <dsp:cNvSpPr/>
      </dsp:nvSpPr>
      <dsp:spPr>
        <a:xfrm>
          <a:off x="2473569" y="1484144"/>
          <a:ext cx="6809024" cy="321563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Траектории профессионального развития</a:t>
          </a:r>
          <a:endParaRPr lang="ru-RU" sz="2800" b="1" kern="1200" dirty="0"/>
        </a:p>
      </dsp:txBody>
      <dsp:txXfrm>
        <a:off x="2473569" y="1484144"/>
        <a:ext cx="6809024" cy="1484139"/>
      </dsp:txXfrm>
    </dsp:sp>
    <dsp:sp modelId="{2232BFB4-650D-4E28-82DD-AAF0026749EE}">
      <dsp:nvSpPr>
        <dsp:cNvPr id="0" name=""/>
        <dsp:cNvSpPr/>
      </dsp:nvSpPr>
      <dsp:spPr>
        <a:xfrm>
          <a:off x="1731499" y="2968284"/>
          <a:ext cx="1484140" cy="148414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1373E-2705-45C7-9E85-CC81DC8DC1FA}">
      <dsp:nvSpPr>
        <dsp:cNvPr id="0" name=""/>
        <dsp:cNvSpPr/>
      </dsp:nvSpPr>
      <dsp:spPr>
        <a:xfrm>
          <a:off x="2473569" y="2968284"/>
          <a:ext cx="6809024" cy="1484140"/>
        </a:xfrm>
        <a:prstGeom prst="rect">
          <a:avLst/>
        </a:prstGeom>
        <a:solidFill>
          <a:srgbClr val="92D05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Индивидуальный профессиональный маршрут </a:t>
          </a:r>
          <a:endParaRPr lang="ru-RU" sz="2800" b="1" kern="1200" dirty="0"/>
        </a:p>
      </dsp:txBody>
      <dsp:txXfrm>
        <a:off x="2473569" y="2968284"/>
        <a:ext cx="6809024" cy="148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686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2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440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73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8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7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3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1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34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1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1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96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5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10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1A1FC-37C2-4AAC-A9F6-23E36C23A856}" type="datetimeFigureOut">
              <a:rPr lang="ru-RU" smtClean="0"/>
              <a:pPr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953EA4-83E4-443A-94BA-23AD38568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0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library.ru/defaultx.asp" TargetMode="External"/><Relationship Id="rId3" Type="http://schemas.openxmlformats.org/officeDocument/2006/relationships/hyperlink" Target="http://&#1084;&#1080;&#1085;&#1086;&#1073;&#1088;&#1085;&#1072;&#1091;&#1082;&#1080;.&#1088;&#1092;/" TargetMode="External"/><Relationship Id="rId7" Type="http://schemas.openxmlformats.org/officeDocument/2006/relationships/hyperlink" Target="http://www.hr-director.ru/" TargetMode="External"/><Relationship Id="rId2" Type="http://schemas.openxmlformats.org/officeDocument/2006/relationships/hyperlink" Target="http://window.edu.ru/portal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tersburgedu.ru/index.php?attempt=2" TargetMode="External"/><Relationship Id="rId5" Type="http://schemas.openxmlformats.org/officeDocument/2006/relationships/hyperlink" Target="http://www.menobr.ru/" TargetMode="External"/><Relationship Id="rId10" Type="http://schemas.openxmlformats.org/officeDocument/2006/relationships/hyperlink" Target="http://www.resobr.ru/materials/46/42800/" TargetMode="External"/><Relationship Id="rId4" Type="http://schemas.openxmlformats.org/officeDocument/2006/relationships/hyperlink" Target="http://www.edu.ru/" TargetMode="External"/><Relationship Id="rId9" Type="http://schemas.openxmlformats.org/officeDocument/2006/relationships/hyperlink" Target="http://future4you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nik.edu.ru/" TargetMode="External"/><Relationship Id="rId2" Type="http://schemas.openxmlformats.org/officeDocument/2006/relationships/hyperlink" Target="http://www.ovd.co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sovet.org/" TargetMode="External"/><Relationship Id="rId5" Type="http://schemas.openxmlformats.org/officeDocument/2006/relationships/hyperlink" Target="http://pressa.ru/izdanie/12402" TargetMode="External"/><Relationship Id="rId4" Type="http://schemas.openxmlformats.org/officeDocument/2006/relationships/hyperlink" Target="http://www.ug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chkov.ru/page/gzrdo/" TargetMode="External"/><Relationship Id="rId2" Type="http://schemas.openxmlformats.org/officeDocument/2006/relationships/hyperlink" Target="https://www.gzrdo-vmk.anichk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pk@anichkov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295" y="536331"/>
            <a:ext cx="8510954" cy="3514505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Пути развития профессиональной компетентности</a:t>
            </a:r>
            <a:b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педагога дополнительного образования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4062" y="5016228"/>
            <a:ext cx="9214338" cy="109689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Ситник Лиана Робертовна</a:t>
            </a:r>
          </a:p>
          <a:p>
            <a:pPr algn="just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з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аведующий сектором научно-исследовательской и инновационной деятельности, старший методист ГЦРДО ГБНОУ «СПБ ГДТЮ», к.п.н.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911" y="281354"/>
            <a:ext cx="8961120" cy="105116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Повышение квалификации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в ГБНОУ «СПБ ГДТЮ»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918" y="1738559"/>
            <a:ext cx="9827715" cy="469037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42</a:t>
            </a:r>
            <a:r>
              <a:rPr lang="ru-RU" b="1" dirty="0" smtClean="0">
                <a:solidFill>
                  <a:schemeClr val="tx1"/>
                </a:solidFill>
              </a:rPr>
              <a:t> дополнительные профессиональные программы повышения квалификации в год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18</a:t>
            </a:r>
            <a:r>
              <a:rPr lang="ru-RU" b="1" dirty="0" smtClean="0">
                <a:solidFill>
                  <a:schemeClr val="tx1"/>
                </a:solidFill>
              </a:rPr>
              <a:t> до </a:t>
            </a:r>
            <a:r>
              <a:rPr lang="ru-RU" b="1" dirty="0" smtClean="0">
                <a:solidFill>
                  <a:srgbClr val="FF0000"/>
                </a:solidFill>
              </a:rPr>
              <a:t>72</a:t>
            </a:r>
            <a:r>
              <a:rPr lang="ru-RU" b="1" dirty="0" smtClean="0">
                <a:solidFill>
                  <a:schemeClr val="tx1"/>
                </a:solidFill>
              </a:rPr>
              <a:t> часов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Общепедагогические и </a:t>
            </a:r>
            <a:r>
              <a:rPr lang="ru-RU" b="1" dirty="0" err="1" smtClean="0">
                <a:solidFill>
                  <a:schemeClr val="tx1"/>
                </a:solidFill>
              </a:rPr>
              <a:t>узкопрофильные</a:t>
            </a:r>
            <a:r>
              <a:rPr lang="ru-RU" b="1" dirty="0" smtClean="0">
                <a:solidFill>
                  <a:schemeClr val="tx1"/>
                </a:solidFill>
              </a:rPr>
              <a:t> программы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Удобное расписание занятий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Возможность выбора сроков обучения (октябрь-декабрь /январь-май)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Для совместителей возможность повышения квалификации по двум должностям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Обучение на бюджетной основе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Удостоверение установленного образца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Более </a:t>
            </a:r>
            <a:r>
              <a:rPr lang="ru-RU" b="1" dirty="0" smtClean="0">
                <a:solidFill>
                  <a:srgbClr val="FF0000"/>
                </a:solidFill>
              </a:rPr>
              <a:t>1050</a:t>
            </a:r>
            <a:r>
              <a:rPr lang="ru-RU" b="1" dirty="0" smtClean="0">
                <a:solidFill>
                  <a:schemeClr val="tx1"/>
                </a:solidFill>
              </a:rPr>
              <a:t> слушателей ежегодно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! </a:t>
            </a: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Персонифицированная модель повышения квалификации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Программы по 36 часов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Дополнительные места сверх Плана-заказа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Группы до 24 человек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04718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Повышение квалификации 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в ГБНОУ «СПБ ГДТЮ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2009869"/>
            <a:ext cx="9308637" cy="35426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Программы для начинающих и уверенных педагогов: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Педагогические основы профессиональной деятельности педагога дополнительного образования (36 часов)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Профессиональный маршрут педагога дополнительного образования: актуальные направления и эффективные способы формирования (72 часа)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Основы педагогического взаимодействия в дополнительном образовании (72 часа)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Механизмы преодоления профессионального выгорания педагогов (36 часов)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И многие другие…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821" y="256515"/>
            <a:ext cx="5479023" cy="1320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ГУМО – городские учебно-методические объединения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463" t="6762" r="17140" b="3715"/>
          <a:stretch/>
        </p:blipFill>
        <p:spPr>
          <a:xfrm>
            <a:off x="251821" y="1225461"/>
            <a:ext cx="4689694" cy="316184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215" t="11431" r="14581" b="15679"/>
          <a:stretch/>
        </p:blipFill>
        <p:spPr>
          <a:xfrm>
            <a:off x="7134131" y="0"/>
            <a:ext cx="5057869" cy="3085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798" t="15269" r="10075" b="12821"/>
          <a:stretch/>
        </p:blipFill>
        <p:spPr>
          <a:xfrm>
            <a:off x="4615896" y="2806382"/>
            <a:ext cx="5414560" cy="2983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0219" t="13744" r="21402" b="10674"/>
          <a:stretch/>
        </p:blipFill>
        <p:spPr>
          <a:xfrm>
            <a:off x="8120958" y="4055070"/>
            <a:ext cx="4071042" cy="280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28212" cy="65649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536335"/>
            <a:ext cx="4184035" cy="3880772"/>
          </a:xfrm>
        </p:spPr>
        <p:txBody>
          <a:bodyPr/>
          <a:lstStyle/>
          <a:p>
            <a:r>
              <a:rPr lang="ru-RU" dirty="0" smtClean="0"/>
              <a:t>Цифровые ресурсы</a:t>
            </a:r>
          </a:p>
          <a:p>
            <a:r>
              <a:rPr lang="ru-RU" dirty="0" smtClean="0"/>
              <a:t>Специальная литература (по педагогике, психологии, направлению деятельности)</a:t>
            </a:r>
          </a:p>
          <a:p>
            <a:r>
              <a:rPr lang="ru-RU" dirty="0" smtClean="0"/>
              <a:t>НПК, семинары, </a:t>
            </a:r>
            <a:r>
              <a:rPr lang="ru-RU" dirty="0" err="1" smtClean="0"/>
              <a:t>вебинары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Посещение мастер-классов, открытых занятий и пр. своих коллег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439" y="2866760"/>
            <a:ext cx="5370457" cy="3880773"/>
          </a:xfrm>
        </p:spPr>
        <p:txBody>
          <a:bodyPr/>
          <a:lstStyle/>
          <a:p>
            <a:r>
              <a:rPr lang="ru-RU" b="1" dirty="0"/>
              <a:t>Самообразование</a:t>
            </a:r>
            <a:r>
              <a:rPr lang="ru-RU" dirty="0"/>
              <a:t> – это целенаправленная работа </a:t>
            </a:r>
            <a:r>
              <a:rPr lang="ru-RU" b="1" dirty="0"/>
              <a:t>педагога</a:t>
            </a:r>
            <a:r>
              <a:rPr lang="ru-RU" dirty="0"/>
              <a:t> по расширению и углублению своих теоретических знаний, совершенствованию имеющихся и приобретению новых профессиональных навыков и умений в свете современных требований </a:t>
            </a:r>
            <a:r>
              <a:rPr lang="ru-RU" b="1" dirty="0"/>
              <a:t>педагогической</a:t>
            </a:r>
            <a:r>
              <a:rPr lang="ru-RU" dirty="0"/>
              <a:t> и психологической наук.</a:t>
            </a:r>
          </a:p>
        </p:txBody>
      </p:sp>
      <p:pic>
        <p:nvPicPr>
          <p:cNvPr id="5" name="Рисунок 4" descr="Дигитално &lt;strong&gt;обучение&lt;/strong&gt; – над 10 идеи за социално-емоционално изучаване по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003" y="207691"/>
            <a:ext cx="3174583" cy="21168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4" y="4176349"/>
            <a:ext cx="3856775" cy="25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208" y="187569"/>
            <a:ext cx="8139794" cy="72683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Самообразование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510" y="1274884"/>
            <a:ext cx="10453728" cy="53193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600" b="1" u="sng" dirty="0" smtClean="0"/>
              <a:t>Интернет-ресурсы</a:t>
            </a:r>
          </a:p>
          <a:p>
            <a:pPr marL="0" indent="0">
              <a:buNone/>
            </a:pPr>
            <a:endParaRPr lang="ru-RU" sz="2600" u="sng" dirty="0"/>
          </a:p>
          <a:p>
            <a:pPr lvl="0"/>
            <a:r>
              <a:rPr lang="de-DE" sz="2600" dirty="0" err="1"/>
              <a:t>Информационный</a:t>
            </a:r>
            <a:r>
              <a:rPr lang="de-DE" sz="2600" dirty="0"/>
              <a:t> </a:t>
            </a:r>
            <a:r>
              <a:rPr lang="de-DE" sz="2600" dirty="0" err="1"/>
              <a:t>ресурсный</a:t>
            </a:r>
            <a:r>
              <a:rPr lang="de-DE" sz="2600" dirty="0"/>
              <a:t> </a:t>
            </a:r>
            <a:r>
              <a:rPr lang="de-DE" sz="2600" dirty="0" err="1"/>
              <a:t>центр</a:t>
            </a:r>
            <a:r>
              <a:rPr lang="de-DE" sz="2600" dirty="0"/>
              <a:t> </a:t>
            </a:r>
            <a:r>
              <a:rPr lang="de-DE" sz="2600" dirty="0" err="1"/>
              <a:t>по</a:t>
            </a:r>
            <a:r>
              <a:rPr lang="de-DE" sz="2600" dirty="0"/>
              <a:t> </a:t>
            </a:r>
            <a:r>
              <a:rPr lang="de-DE" sz="2600" dirty="0" err="1"/>
              <a:t>научной</a:t>
            </a:r>
            <a:r>
              <a:rPr lang="de-DE" sz="2600" dirty="0"/>
              <a:t> и </a:t>
            </a:r>
            <a:r>
              <a:rPr lang="de-DE" sz="2600" dirty="0" err="1"/>
              <a:t>практической</a:t>
            </a:r>
            <a:r>
              <a:rPr lang="de-DE" sz="2600" dirty="0"/>
              <a:t> </a:t>
            </a:r>
            <a:r>
              <a:rPr lang="de-DE" sz="2600" dirty="0" err="1"/>
              <a:t>психологии</a:t>
            </a:r>
            <a:r>
              <a:rPr lang="de-DE" sz="2600" dirty="0"/>
              <a:t> «ПСИ-ФАКТОР» [</a:t>
            </a:r>
            <a:r>
              <a:rPr lang="de-DE" sz="2600" dirty="0" err="1"/>
              <a:t>Электронный</a:t>
            </a:r>
            <a:r>
              <a:rPr lang="de-DE" sz="2600" dirty="0"/>
              <a:t> </a:t>
            </a:r>
            <a:r>
              <a:rPr lang="de-DE" sz="2600" dirty="0" err="1"/>
              <a:t>ресурс</a:t>
            </a:r>
            <a:r>
              <a:rPr lang="de-DE" sz="2600" dirty="0"/>
              <a:t>]. URL: http://psyfactor.org/</a:t>
            </a:r>
            <a:endParaRPr lang="ru-RU" sz="2600" dirty="0"/>
          </a:p>
          <a:p>
            <a:pPr lvl="0"/>
            <a:r>
              <a:rPr lang="ru-RU" sz="2600" dirty="0"/>
              <a:t>Информационный портал «Единое окно доступа к образовательным ресурсам». URL: </a:t>
            </a:r>
            <a:r>
              <a:rPr lang="ru-RU" sz="2600" dirty="0">
                <a:hlinkClick r:id="rId2"/>
              </a:rPr>
              <a:t>http://window.edu.ru/portals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База профессиональных данных «Мир психологии» [Электронный ресурс]. URL:  http://psychology.net.ru/</a:t>
            </a:r>
          </a:p>
          <a:p>
            <a:pPr lvl="0"/>
            <a:r>
              <a:rPr lang="ru-RU" sz="2600" dirty="0"/>
              <a:t>Электронно-библиотечная система </a:t>
            </a:r>
            <a:r>
              <a:rPr lang="ru-RU" sz="2600" dirty="0" err="1"/>
              <a:t>IPRbooks</a:t>
            </a:r>
            <a:r>
              <a:rPr lang="ru-RU" sz="2600" dirty="0"/>
              <a:t> [Электронный ресурс]. </a:t>
            </a:r>
            <a:r>
              <a:rPr lang="en-US" sz="2600" dirty="0"/>
              <a:t>URL: http://www.iprbookshop.ru/</a:t>
            </a:r>
            <a:endParaRPr lang="ru-RU" sz="2600" dirty="0"/>
          </a:p>
          <a:p>
            <a:pPr lvl="0"/>
            <a:r>
              <a:rPr lang="ru-RU" sz="2600" dirty="0"/>
              <a:t>Официальный сайт Министерства образования и науки РФ. </a:t>
            </a:r>
            <a:r>
              <a:rPr lang="en-US" sz="2600" dirty="0"/>
              <a:t>URL: </a:t>
            </a:r>
            <a:r>
              <a:rPr lang="en-US" sz="2600" dirty="0">
                <a:hlinkClick r:id="rId3"/>
              </a:rPr>
              <a:t>http://xn--80abucjiibhv9a.xn--p1ai/</a:t>
            </a:r>
            <a:endParaRPr lang="ru-RU" sz="2600" dirty="0"/>
          </a:p>
          <a:p>
            <a:pPr lvl="0"/>
            <a:r>
              <a:rPr lang="ru-RU" sz="2600" dirty="0"/>
              <a:t>Федеральный портал «Российское образование». URL: </a:t>
            </a:r>
            <a:r>
              <a:rPr lang="ru-RU" sz="2600" dirty="0">
                <a:hlinkClick r:id="rId4"/>
              </a:rPr>
              <a:t>http://www.edu.ru/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Информационный портал «Менеджер образования». URL: </a:t>
            </a:r>
            <a:r>
              <a:rPr lang="ru-RU" sz="2600" dirty="0">
                <a:hlinkClick r:id="rId5"/>
              </a:rPr>
              <a:t>http://www.menobr.ru/</a:t>
            </a:r>
            <a:r>
              <a:rPr lang="ru-RU" sz="2600" dirty="0"/>
              <a:t>.</a:t>
            </a:r>
          </a:p>
          <a:p>
            <a:pPr lvl="0"/>
            <a:r>
              <a:rPr lang="ru-RU" sz="2600" dirty="0"/>
              <a:t>Информационный портал «Петербургское образование». URL: </a:t>
            </a:r>
            <a:r>
              <a:rPr lang="ru-RU" sz="2600" dirty="0">
                <a:hlinkClick r:id="rId6"/>
              </a:rPr>
              <a:t>http://petersburgedu.ru/index.php?attempt=2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«Директор по персоналу» практический журнал по управлению персоналом. URL: </a:t>
            </a:r>
            <a:r>
              <a:rPr lang="ru-RU" sz="2600" dirty="0">
                <a:hlinkClick r:id="rId7"/>
              </a:rPr>
              <a:t>http://www.hr-director.ru/</a:t>
            </a:r>
            <a:endParaRPr lang="ru-RU" sz="2600" dirty="0"/>
          </a:p>
          <a:p>
            <a:pPr lvl="0"/>
            <a:r>
              <a:rPr lang="ru-RU" sz="2600" dirty="0"/>
              <a:t>Научная электронная библиотека. URL: </a:t>
            </a:r>
            <a:r>
              <a:rPr lang="ru-RU" sz="2600" dirty="0">
                <a:hlinkClick r:id="rId8"/>
              </a:rPr>
              <a:t>http://elibrary.ru/defaultx.asp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Педагогический сайт. URL: </a:t>
            </a:r>
            <a:r>
              <a:rPr lang="ru-RU" sz="2600" dirty="0">
                <a:hlinkClick r:id="rId9"/>
              </a:rPr>
              <a:t>http://future4you.ru/</a:t>
            </a:r>
            <a:r>
              <a:rPr lang="ru-RU" sz="2600" dirty="0"/>
              <a:t> </a:t>
            </a:r>
          </a:p>
          <a:p>
            <a:pPr lvl="0"/>
            <a:r>
              <a:rPr lang="ru-RU" sz="2600" dirty="0"/>
              <a:t>Ресурсы образования: портал информационной поддержки специалистов дошкольного образования. URL: </a:t>
            </a:r>
            <a:r>
              <a:rPr lang="ru-RU" sz="2600" dirty="0">
                <a:hlinkClick r:id="rId10"/>
              </a:rPr>
              <a:t>http://www.resobr.ru/materials/46/42800/</a:t>
            </a:r>
            <a:endParaRPr lang="ru-RU" sz="26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81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/>
              <a:t>Электронные каталоги:</a:t>
            </a:r>
            <a:endParaRPr lang="ru-RU" u="sng" dirty="0"/>
          </a:p>
          <a:p>
            <a:pPr lvl="0"/>
            <a:r>
              <a:rPr lang="ru-RU" dirty="0"/>
              <a:t>Российской национальной библиотеки</a:t>
            </a:r>
          </a:p>
          <a:p>
            <a:pPr lvl="0"/>
            <a:r>
              <a:rPr lang="ru-RU" dirty="0"/>
              <a:t>Российской государственной библиотеки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i="1" u="sng" dirty="0"/>
              <a:t>Базы данных:</a:t>
            </a:r>
            <a:endParaRPr lang="ru-RU" u="sng" dirty="0"/>
          </a:p>
          <a:p>
            <a:pPr lvl="0"/>
            <a:r>
              <a:rPr lang="ru-RU" dirty="0"/>
              <a:t>ГНПБУ – Гос. научной педагогической библиотеки им. Ушинского</a:t>
            </a:r>
          </a:p>
          <a:p>
            <a:pPr lvl="0"/>
            <a:r>
              <a:rPr lang="ru-RU" dirty="0"/>
              <a:t>АРБИКОН – Ассоциации региональных библиотечных консорциумов</a:t>
            </a:r>
          </a:p>
          <a:p>
            <a:pPr lvl="0"/>
            <a:r>
              <a:rPr lang="ru-RU" dirty="0"/>
              <a:t>e-LIBRARY — научная электронная библиотека Российского фонда фундаментальных исследований.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481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Самообразование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44395"/>
            <a:ext cx="8596668" cy="4296968"/>
          </a:xfrm>
        </p:spPr>
        <p:txBody>
          <a:bodyPr/>
          <a:lstStyle/>
          <a:p>
            <a:pPr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Периодические Интернет-издания: </a:t>
            </a:r>
            <a:endParaRPr lang="ru-RU" sz="2000" b="1" dirty="0">
              <a:solidFill>
                <a:schemeClr val="tx1"/>
              </a:solidFill>
            </a:endParaRP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Журнал «Администратор образования»  </a:t>
            </a:r>
            <a:r>
              <a:rPr lang="ru-RU" sz="2000" b="1" u="sng" dirty="0">
                <a:solidFill>
                  <a:schemeClr val="tx1"/>
                </a:solidFill>
                <a:hlinkClick r:id="rId2"/>
              </a:rPr>
              <a:t>http://www.ovd.com.ru/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Журнал «Вестник образования» </a:t>
            </a:r>
            <a:r>
              <a:rPr lang="ru-RU" sz="2000" b="1" u="sng" dirty="0">
                <a:solidFill>
                  <a:schemeClr val="tx1"/>
                </a:solidFill>
                <a:hlinkClick r:id="rId3"/>
              </a:rPr>
              <a:t>http://www.vestnik.edu.ru/</a:t>
            </a:r>
            <a:endParaRPr lang="ru-RU" sz="2000" b="1" dirty="0">
              <a:solidFill>
                <a:schemeClr val="tx1"/>
              </a:solidFill>
            </a:endParaRP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Журналы: «Менеджмент в России и за рубежом», «</a:t>
            </a:r>
            <a:r>
              <a:rPr lang="ru-RU" sz="2000" b="1" dirty="0" err="1">
                <a:solidFill>
                  <a:schemeClr val="tx1"/>
                </a:solidFill>
              </a:rPr>
              <a:t>Конфликтология</a:t>
            </a:r>
            <a:r>
              <a:rPr lang="ru-RU" sz="2000" b="1" dirty="0">
                <a:solidFill>
                  <a:schemeClr val="tx1"/>
                </a:solidFill>
              </a:rPr>
              <a:t>», «Мир психологии», «Вопросы психологии».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Учительская газета </a:t>
            </a:r>
            <a:r>
              <a:rPr lang="ru-RU" sz="2000" b="1" u="sng" dirty="0">
                <a:solidFill>
                  <a:schemeClr val="tx1"/>
                </a:solidFill>
                <a:hlinkClick r:id="rId4"/>
              </a:rPr>
              <a:t>http://www.ug.ru/</a:t>
            </a:r>
            <a:endParaRPr lang="ru-RU" sz="2000" b="1" dirty="0">
              <a:solidFill>
                <a:schemeClr val="tx1"/>
              </a:solidFill>
            </a:endParaRP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Журнал «Дополнительное образование и воспитание» </a:t>
            </a:r>
            <a:r>
              <a:rPr lang="ru-RU" sz="2000" b="1" u="sng" dirty="0">
                <a:solidFill>
                  <a:schemeClr val="tx1"/>
                </a:solidFill>
                <a:hlinkClick r:id="rId5"/>
              </a:rPr>
              <a:t>http://pressa.ru/izdanie/12402#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pPr lvl="0"/>
            <a:r>
              <a:rPr lang="ru-RU" sz="2000" b="1" dirty="0">
                <a:solidFill>
                  <a:schemeClr val="tx1"/>
                </a:solidFill>
              </a:rPr>
              <a:t>Всероссийский Интернет-педсовет </a:t>
            </a:r>
            <a:r>
              <a:rPr lang="ru-RU" sz="2000" b="1" u="sng" dirty="0">
                <a:solidFill>
                  <a:schemeClr val="tx1"/>
                </a:solidFill>
                <a:hlinkClick r:id="rId6"/>
              </a:rPr>
              <a:t>http://pedsovet.org/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17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903" y="161192"/>
            <a:ext cx="8596668" cy="8411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B050"/>
                </a:solidFill>
                <a:hlinkClick r:id="rId2"/>
              </a:rPr>
              <a:t>Виртуальный методический кабинет</a:t>
            </a:r>
            <a:r>
              <a:rPr lang="ru-RU" sz="2400" b="1" dirty="0">
                <a:solidFill>
                  <a:srgbClr val="00B050"/>
                </a:solidFill>
              </a:rPr>
              <a:t> Городского центра развития дополнительного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757" y="1123097"/>
            <a:ext cx="8596668" cy="38807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b="1" dirty="0" smtClean="0">
                <a:solidFill>
                  <a:schemeClr val="tx1"/>
                </a:solidFill>
              </a:rPr>
              <a:t>открытое информационно-образовательное пространство</a:t>
            </a:r>
            <a:r>
              <a:rPr lang="ru-RU" dirty="0" smtClean="0">
                <a:solidFill>
                  <a:schemeClr val="tx1"/>
                </a:solidFill>
              </a:rPr>
              <a:t>, созданное для специалистов системы дополнительного образования детей с целью повышения доступности и открытости информации, возможности оперативного знакомства с передовым педагогическим опытом коллег из Санкт-Петербурга и регионов России, с новинками методической литературы, изучения образовательного </a:t>
            </a:r>
            <a:r>
              <a:rPr lang="ru-RU" dirty="0" err="1" smtClean="0">
                <a:solidFill>
                  <a:schemeClr val="tx1"/>
                </a:solidFill>
              </a:rPr>
              <a:t>контента</a:t>
            </a:r>
            <a:r>
              <a:rPr lang="ru-RU" dirty="0" smtClean="0">
                <a:solidFill>
                  <a:schemeClr val="tx1"/>
                </a:solidFill>
              </a:rPr>
              <a:t> и трансляции своего педагогического опыта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3"/>
              </a:rPr>
              <a:t>http://www.anichkov.ru/page/gzrdo/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69" y="2922102"/>
            <a:ext cx="6657962" cy="374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85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1818" y="-1055077"/>
            <a:ext cx="14478634" cy="81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4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576" y="-137574"/>
            <a:ext cx="12436576" cy="699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Профессиональная компетентность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7114" y="1463040"/>
            <a:ext cx="4214255" cy="457832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Компетентность</a:t>
            </a:r>
            <a:r>
              <a:rPr lang="ru-RU" sz="2000" dirty="0" smtClean="0">
                <a:solidFill>
                  <a:schemeClr val="tx1"/>
                </a:solidFill>
              </a:rPr>
              <a:t> - это не просто обладание знаниями, </a:t>
            </a:r>
            <a:r>
              <a:rPr lang="ru-RU" sz="2000" dirty="0" smtClean="0">
                <a:solidFill>
                  <a:schemeClr val="tx1"/>
                </a:solidFill>
              </a:rPr>
              <a:t>в большей степени 	способность, потенциальная 	готовность </a:t>
            </a:r>
            <a:r>
              <a:rPr lang="ru-RU" sz="2000" dirty="0" smtClean="0">
                <a:solidFill>
                  <a:schemeClr val="tx1"/>
                </a:solidFill>
              </a:rPr>
              <a:t>решать </a:t>
            </a:r>
            <a:r>
              <a:rPr lang="ru-RU" sz="2000" dirty="0" smtClean="0">
                <a:solidFill>
                  <a:schemeClr val="tx1"/>
                </a:solidFill>
              </a:rPr>
              <a:t>	производственные </a:t>
            </a:r>
            <a:r>
              <a:rPr lang="ru-RU" sz="2000" dirty="0" smtClean="0">
                <a:solidFill>
                  <a:schemeClr val="tx1"/>
                </a:solidFill>
              </a:rPr>
              <a:t>задачи со </a:t>
            </a:r>
            <a:r>
              <a:rPr lang="ru-RU" sz="2000" dirty="0" smtClean="0">
                <a:solidFill>
                  <a:schemeClr val="tx1"/>
                </a:solidFill>
              </a:rPr>
              <a:t>	знанием </a:t>
            </a:r>
            <a:r>
              <a:rPr lang="ru-RU" sz="2000" dirty="0" smtClean="0">
                <a:solidFill>
                  <a:schemeClr val="tx1"/>
                </a:solidFill>
              </a:rPr>
              <a:t>дела.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Профессиональные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компетенции </a:t>
            </a:r>
            <a:r>
              <a:rPr lang="ru-RU" sz="2000" dirty="0" smtClean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специальные знания и навыки, необходимые для выполнения функциональных задач работниками конкретной профессии, и </a:t>
            </a:r>
            <a:r>
              <a:rPr lang="ru-RU" sz="2000" dirty="0" smtClean="0">
                <a:solidFill>
                  <a:schemeClr val="tx1"/>
                </a:solidFill>
              </a:rPr>
              <a:t>отвечающие </a:t>
            </a:r>
            <a:r>
              <a:rPr lang="ru-RU" sz="2000" dirty="0" smtClean="0">
                <a:solidFill>
                  <a:schemeClr val="tx1"/>
                </a:solidFill>
              </a:rPr>
              <a:t>на вопрос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: «Что сотрудник должен знать и уметь для решения рабочих задач?»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59791" y="1463039"/>
            <a:ext cx="4139296" cy="412007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Профессиональная компетентность ПДО формируется из отдельных компетенций, прописанных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 Профессиональном стандарте</a:t>
            </a:r>
            <a:r>
              <a:rPr lang="ru-RU" sz="2000" dirty="0" smtClean="0">
                <a:solidFill>
                  <a:schemeClr val="tx1"/>
                </a:solidFill>
              </a:rPr>
              <a:t> педагога дополнительного образования детей и </a:t>
            </a:r>
            <a:r>
              <a:rPr lang="ru-RU" sz="2000" dirty="0" smtClean="0">
                <a:solidFill>
                  <a:schemeClr val="tx1"/>
                </a:solidFill>
              </a:rPr>
              <a:t>взрослых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Формирование и развитие профессиональной компетентности – постоянный процесс профессионального совершенствования работника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Контакты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537" y="1626017"/>
            <a:ext cx="8596668" cy="3880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Кабинет повышения квалификации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Городского центра развития дополнительного образования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ГБНОУ «СПБ ГДТЮ»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(812)314-42-12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kpk@anichkov.ru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Приглашаем к сотрудничеству!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5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80384" y="1045697"/>
          <a:ext cx="9282594" cy="494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scipress.ru/upload/images/pedagogy/sovremennaya-sistema-obrazovaniya-vzrosly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cipress.ru/upload/images/pedagogy/sovremennaya-sistema-obrazovaniya-vzrosly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Дом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3750" y="-144463"/>
            <a:ext cx="12375750" cy="723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Траектории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профессионального развития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Освоение дополнительных профессиональных программ: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Повышение квалификации (16-250 часов)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Профессиональная переподготовка (от 250 часов)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Профессиональные и экспертные сообщества (ГУМО и др.)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Самообразование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Участие в педагогических мероприятиях (НПК, семинары, мастер-классы, мастерские и пр.)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Педагогические и профессиональные конкурсы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Открытые занятия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Публикации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Профессиональная переподготовка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462" y="1679331"/>
            <a:ext cx="8658540" cy="4362031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tx1"/>
                </a:solidFill>
              </a:rPr>
              <a:t>Профессиона́льная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переподгото́вка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вид дополнительной профессиональной программы. Завершение программы подтверждается выдачей диплома о профессиональной переподготовке и присвоением новой квалификации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Программы переподготовки </a:t>
            </a:r>
            <a:r>
              <a:rPr lang="ru-RU" sz="2000" dirty="0" smtClean="0">
                <a:solidFill>
                  <a:schemeClr val="tx1"/>
                </a:solidFill>
              </a:rPr>
              <a:t>- это </a:t>
            </a:r>
            <a:r>
              <a:rPr lang="ru-RU" sz="2000" dirty="0">
                <a:solidFill>
                  <a:schemeClr val="tx1"/>
                </a:solidFill>
              </a:rPr>
              <a:t>дополнительные профессиональные программы обучения, которые позволяют за короткое время (от 250 до 2000 академических часов) освоить новую специальность. 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Задача </a:t>
            </a:r>
            <a:r>
              <a:rPr lang="ru-RU" sz="2000" b="1" dirty="0" smtClean="0">
                <a:solidFill>
                  <a:schemeClr val="tx1"/>
                </a:solidFill>
              </a:rPr>
              <a:t>профессиональной переподготовки </a:t>
            </a:r>
            <a:r>
              <a:rPr lang="ru-RU" sz="2000" b="1" dirty="0">
                <a:solidFill>
                  <a:schemeClr val="tx1"/>
                </a:solidFill>
              </a:rPr>
              <a:t>– обучить новым навыкам и компетенциям</a:t>
            </a:r>
            <a:r>
              <a:rPr lang="ru-RU" sz="2000" dirty="0">
                <a:solidFill>
                  <a:schemeClr val="tx1"/>
                </a:solidFill>
              </a:rPr>
              <a:t>, необходимым для выполнения новой трудовой деятельности. </a:t>
            </a:r>
            <a:r>
              <a:rPr lang="ru-RU" sz="2000" dirty="0" smtClean="0">
                <a:solidFill>
                  <a:schemeClr val="tx1"/>
                </a:solidFill>
              </a:rPr>
              <a:t>Профессиональная </a:t>
            </a:r>
            <a:r>
              <a:rPr lang="ru-RU" sz="2000" dirty="0">
                <a:solidFill>
                  <a:schemeClr val="tx1"/>
                </a:solidFill>
              </a:rPr>
              <a:t>переподготовка </a:t>
            </a:r>
            <a:r>
              <a:rPr lang="ru-RU" sz="2000" b="1" dirty="0">
                <a:solidFill>
                  <a:schemeClr val="tx1"/>
                </a:solidFill>
              </a:rPr>
              <a:t>доступна тем, кто имеет высшее </a:t>
            </a:r>
            <a:r>
              <a:rPr lang="ru-RU" sz="2000" b="1" dirty="0" smtClean="0">
                <a:solidFill>
                  <a:schemeClr val="tx1"/>
                </a:solidFill>
              </a:rPr>
              <a:t>или среднее </a:t>
            </a:r>
            <a:r>
              <a:rPr lang="ru-RU" sz="2000" b="1" dirty="0">
                <a:solidFill>
                  <a:schemeClr val="tx1"/>
                </a:solidFill>
              </a:rPr>
              <a:t>профессиональное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3155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Повышение квалификации по ДПП ПК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08" y="1494693"/>
            <a:ext cx="8711294" cy="45466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Это программы дополнительного профессионального образования. Закон об образовании (272 ФЗ, ст. 76) определяет, что </a:t>
            </a:r>
            <a:r>
              <a:rPr lang="ru-RU" b="1" dirty="0">
                <a:solidFill>
                  <a:schemeClr val="tx1"/>
                </a:solidFill>
              </a:rPr>
              <a:t>ДПО направлено на удовлетворение образовательных и профессиональных потребностей, профессиональное развитие</a:t>
            </a:r>
            <a:r>
              <a:rPr lang="ru-RU" dirty="0">
                <a:solidFill>
                  <a:schemeClr val="tx1"/>
                </a:solidFill>
              </a:rPr>
              <a:t> человека, </a:t>
            </a:r>
            <a:r>
              <a:rPr lang="ru-RU" b="1" dirty="0">
                <a:solidFill>
                  <a:schemeClr val="tx1"/>
                </a:solidFill>
              </a:rPr>
              <a:t>обеспечение соответствия его квалификации</a:t>
            </a:r>
            <a:r>
              <a:rPr lang="ru-RU" dirty="0">
                <a:solidFill>
                  <a:schemeClr val="tx1"/>
                </a:solidFill>
              </a:rPr>
              <a:t> меняющимся </a:t>
            </a:r>
            <a:r>
              <a:rPr lang="ru-RU" b="1" dirty="0">
                <a:solidFill>
                  <a:schemeClr val="tx1"/>
                </a:solidFill>
              </a:rPr>
              <a:t>условиям профессиональной деятельности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b="1" dirty="0">
                <a:solidFill>
                  <a:schemeClr val="tx1"/>
                </a:solidFill>
              </a:rPr>
              <a:t>социальной среды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Программа </a:t>
            </a:r>
            <a:r>
              <a:rPr lang="ru-RU" dirty="0">
                <a:solidFill>
                  <a:schemeClr val="tx1"/>
                </a:solidFill>
              </a:rPr>
              <a:t>повышения квалификации </a:t>
            </a:r>
            <a:r>
              <a:rPr lang="ru-RU" b="1" dirty="0">
                <a:solidFill>
                  <a:schemeClr val="tx1"/>
                </a:solidFill>
              </a:rPr>
              <a:t>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Целью повышения квалификации специалистов является обновление их знаний по профессиональной деятельности.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Значение повышения квалификации – совершенствование профессиональной компетентности специалиста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5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8543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Повышение квалификации по ДПП 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06" y="1916145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План-заказ Комитета по образованию на повышение квалификации и профессиональную переподготовку руководящих и педагогических кадров образовательных учреждений, находящихся в ведении Комитета по образованию и администраций районов Санкт-Петербурга, содержит ежегодно </a:t>
            </a:r>
            <a:r>
              <a:rPr lang="ru-RU" sz="2000" dirty="0" smtClean="0">
                <a:solidFill>
                  <a:srgbClr val="FF0000"/>
                </a:solidFill>
              </a:rPr>
              <a:t>150-160</a:t>
            </a:r>
            <a:r>
              <a:rPr lang="ru-RU" sz="2000" dirty="0" smtClean="0">
                <a:solidFill>
                  <a:schemeClr val="tx1"/>
                </a:solidFill>
              </a:rPr>
              <a:t> ДПП ПК.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На 2022 год утверждены </a:t>
            </a:r>
            <a:r>
              <a:rPr lang="ru-RU" sz="2000" dirty="0" smtClean="0">
                <a:solidFill>
                  <a:srgbClr val="FF0000"/>
                </a:solidFill>
              </a:rPr>
              <a:t>168</a:t>
            </a:r>
            <a:r>
              <a:rPr lang="ru-RU" sz="2000" dirty="0" smtClean="0">
                <a:solidFill>
                  <a:schemeClr val="tx1"/>
                </a:solidFill>
              </a:rPr>
              <a:t> ДПП ПК для </a:t>
            </a:r>
            <a:r>
              <a:rPr lang="ru-RU" sz="2000" dirty="0" smtClean="0">
                <a:solidFill>
                  <a:srgbClr val="FF0000"/>
                </a:solidFill>
              </a:rPr>
              <a:t>9 ОУ</a:t>
            </a:r>
            <a:r>
              <a:rPr lang="ru-RU" sz="2000" dirty="0" smtClean="0">
                <a:solidFill>
                  <a:schemeClr val="tx1"/>
                </a:solidFill>
              </a:rPr>
              <a:t>, выполняющих ГЗ на повышение квалификации (</a:t>
            </a:r>
            <a:r>
              <a:rPr lang="ru-RU" sz="2000" dirty="0" smtClean="0">
                <a:solidFill>
                  <a:srgbClr val="FF0000"/>
                </a:solidFill>
              </a:rPr>
              <a:t>42</a:t>
            </a:r>
            <a:r>
              <a:rPr lang="ru-RU" sz="2000" dirty="0" smtClean="0">
                <a:solidFill>
                  <a:schemeClr val="tx1"/>
                </a:solidFill>
              </a:rPr>
              <a:t> ДПП ПК – ГБНОУ «СПБ ГДТЮ»)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Повышение квалификации по ДПП ПК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57" y="1448412"/>
            <a:ext cx="8596668" cy="474415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Периодичность обучения устанавливает работодатель своими внутренними локальными актами.</a:t>
            </a:r>
            <a:br>
              <a:rPr lang="ru-RU" dirty="0"/>
            </a:br>
            <a:r>
              <a:rPr lang="ru-RU" dirty="0"/>
              <a:t>Внеочередное повышение квалификации работников работодатель вправе проводить исходя из потребностей организации.</a:t>
            </a:r>
            <a:br>
              <a:rPr lang="ru-RU" dirty="0"/>
            </a:br>
            <a:r>
              <a:rPr lang="ru-RU" b="1" dirty="0">
                <a:solidFill>
                  <a:schemeClr val="tx1"/>
                </a:solidFill>
              </a:rPr>
              <a:t>Периодичность обучения по программам ДПО закреплена и в отраслевых постановлениях.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/>
              <a:t>Например, </a:t>
            </a:r>
            <a:r>
              <a:rPr lang="ru-RU" dirty="0">
                <a:solidFill>
                  <a:srgbClr val="FF0000"/>
                </a:solidFill>
              </a:rPr>
              <a:t>педагогические работники обязаны проходить повышение квалификации не реже 1 раза в 3 года </a:t>
            </a:r>
            <a:r>
              <a:rPr lang="ru-RU" dirty="0">
                <a:solidFill>
                  <a:schemeClr val="tx1"/>
                </a:solidFill>
              </a:rPr>
              <a:t>(Профессиональный стандарт ПДО детей и взрослых, Приказ Министерства образования и науки Российской Федерации (</a:t>
            </a:r>
            <a:r>
              <a:rPr lang="ru-RU" dirty="0" err="1">
                <a:solidFill>
                  <a:schemeClr val="tx1"/>
                </a:solidFill>
              </a:rPr>
              <a:t>Минобрнауки</a:t>
            </a:r>
            <a:r>
              <a:rPr lang="ru-RU" dirty="0">
                <a:solidFill>
                  <a:schemeClr val="tx1"/>
                </a:solidFill>
              </a:rPr>
              <a:t> России) от 1 июля 2013 г. N 499 г. Москва "Об утверждении Порядка организации и осуществления образовательной деятельности по дополнительным профессиональным </a:t>
            </a:r>
            <a:r>
              <a:rPr lang="ru-RU" dirty="0" smtClean="0">
                <a:solidFill>
                  <a:schemeClr val="tx1"/>
                </a:solidFill>
              </a:rPr>
              <a:t>программам», ФЗ-273 «Об образовании в Российской Федерации»).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К освоению дополнительных профессиональных программ допускаются: лица, имеющие среднее профессиональное и (или) высшее образование; лица, получающие среднее профессиональное и (или) высшее образование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</TotalTime>
  <Words>744</Words>
  <Application>Microsoft Office PowerPoint</Application>
  <PresentationFormat>Широкоэкранный</PresentationFormat>
  <Paragraphs>113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Trebuchet MS</vt:lpstr>
      <vt:lpstr>Wingdings</vt:lpstr>
      <vt:lpstr>Wingdings 3</vt:lpstr>
      <vt:lpstr>Аспект</vt:lpstr>
      <vt:lpstr>Пути развития профессиональной компетентности педагога дополнительного образования</vt:lpstr>
      <vt:lpstr>Профессиональная компетентность</vt:lpstr>
      <vt:lpstr>Презентация PowerPoint</vt:lpstr>
      <vt:lpstr>Презентация PowerPoint</vt:lpstr>
      <vt:lpstr>Траектории  профессионального развития</vt:lpstr>
      <vt:lpstr>Профессиональная переподготовка</vt:lpstr>
      <vt:lpstr>Повышение квалификации по ДПП ПК</vt:lpstr>
      <vt:lpstr>Повышение квалификации по ДПП ПК</vt:lpstr>
      <vt:lpstr>Повышение квалификации по ДПП ПК</vt:lpstr>
      <vt:lpstr>Повышение квалификации  в ГБНОУ «СПБ ГДТЮ»</vt:lpstr>
      <vt:lpstr>Повышение квалификации  в ГБНОУ «СПБ ГДТЮ»</vt:lpstr>
      <vt:lpstr>ГУМО – городские учебно-методические объединения</vt:lpstr>
      <vt:lpstr>Самообразование </vt:lpstr>
      <vt:lpstr>Самообразование </vt:lpstr>
      <vt:lpstr>Самообразование </vt:lpstr>
      <vt:lpstr>Самообразование </vt:lpstr>
      <vt:lpstr>Виртуальный методический кабинет Городского центра развития дополнительного образования </vt:lpstr>
      <vt:lpstr>Презентация PowerPoint</vt:lpstr>
      <vt:lpstr>Презентация PowerPoint</vt:lpstr>
      <vt:lpstr>Контакты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Траектории профессионального роста педагога дополнительного образования</dc:title>
  <dc:creator>User</dc:creator>
  <cp:lastModifiedBy>User</cp:lastModifiedBy>
  <cp:revision>43</cp:revision>
  <cp:lastPrinted>2022-03-14T16:01:21Z</cp:lastPrinted>
  <dcterms:created xsi:type="dcterms:W3CDTF">2022-03-14T10:47:01Z</dcterms:created>
  <dcterms:modified xsi:type="dcterms:W3CDTF">2022-09-22T06:35:34Z</dcterms:modified>
</cp:coreProperties>
</file>